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71" r:id="rId2"/>
    <p:sldId id="260" r:id="rId3"/>
    <p:sldId id="272" r:id="rId4"/>
    <p:sldId id="261" r:id="rId5"/>
    <p:sldId id="274" r:id="rId6"/>
    <p:sldId id="275" r:id="rId7"/>
    <p:sldId id="273" r:id="rId8"/>
    <p:sldId id="277" r:id="rId9"/>
    <p:sldId id="276" r:id="rId10"/>
    <p:sldId id="281" r:id="rId11"/>
    <p:sldId id="28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92" userDrawn="1">
          <p15:clr>
            <a:srgbClr val="A4A3A4"/>
          </p15:clr>
        </p15:guide>
        <p15:guide id="2" pos="75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7DA3"/>
    <a:srgbClr val="AD98B6"/>
    <a:srgbClr val="9C82A7"/>
    <a:srgbClr val="8E6F99"/>
    <a:srgbClr val="815D8D"/>
    <a:srgbClr val="B083B7"/>
    <a:srgbClr val="D6BFDF"/>
    <a:srgbClr val="DBC7E3"/>
    <a:srgbClr val="C2A0C8"/>
    <a:srgbClr val="985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5" autoAdjust="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08" y="750"/>
      </p:cViewPr>
      <p:guideLst>
        <p:guide orient="horz" pos="4192"/>
        <p:guide pos="75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898D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4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6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4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898D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2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500">
                <a:solidFill>
                  <a:schemeClr val="tx1"/>
                </a:solidFill>
              </a:defRPr>
            </a:lvl2pPr>
            <a:lvl3pPr>
              <a:defRPr sz="2200"/>
            </a:lvl3pPr>
            <a:lvl4pPr>
              <a:defRPr sz="2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6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3"/>
            <a:ext cx="10363200" cy="1362076"/>
          </a:xfrm>
        </p:spPr>
        <p:txBody>
          <a:bodyPr anchor="t">
            <a:normAutofit/>
          </a:bodyPr>
          <a:lstStyle>
            <a:lvl1pPr algn="l">
              <a:defRPr sz="3800" b="0" cap="none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5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4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1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1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3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543698"/>
            <a:ext cx="4011084" cy="8914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543697"/>
            <a:ext cx="6815667" cy="55824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5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6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4649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72056"/>
            <a:ext cx="10972800" cy="414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24327" y="5743555"/>
            <a:ext cx="10990731" cy="1092557"/>
            <a:chOff x="457200" y="5605131"/>
            <a:chExt cx="8243048" cy="1092557"/>
          </a:xfrm>
        </p:grpSpPr>
        <p:pic>
          <p:nvPicPr>
            <p:cNvPr id="7" name="Picture 6" descr="RCoA-Initials-RGB.jp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939328"/>
              <a:ext cx="1302664" cy="7327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5442" y="5605131"/>
              <a:ext cx="2144806" cy="101793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452" y="5821507"/>
              <a:ext cx="2384448" cy="87618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 userDrawn="1"/>
        </p:nvGrpSpPr>
        <p:grpSpPr>
          <a:xfrm>
            <a:off x="0" y="-1812"/>
            <a:ext cx="12192000" cy="546494"/>
            <a:chOff x="0" y="-1812"/>
            <a:chExt cx="9144000" cy="54649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0" y="-1812"/>
              <a:ext cx="9144000" cy="546494"/>
            </a:xfrm>
            <a:prstGeom prst="rect">
              <a:avLst/>
            </a:prstGeom>
            <a:gradFill flip="none" rotWithShape="1">
              <a:gsLst>
                <a:gs pos="55000">
                  <a:srgbClr val="997DA3"/>
                </a:gs>
                <a:gs pos="0">
                  <a:srgbClr val="815D8D"/>
                </a:gs>
                <a:gs pos="100000">
                  <a:srgbClr val="AD98B6"/>
                </a:gs>
              </a:gsLst>
              <a:lin ang="16200000" scaled="1"/>
              <a:tileRect/>
            </a:gradFill>
          </p:spPr>
          <p:txBody>
            <a:bodyPr wrap="square" rtlCol="0" anchor="ctr" anchorCtr="0">
              <a:noAutofit/>
            </a:bodyPr>
            <a:lstStyle/>
            <a:p>
              <a:pPr algn="r"/>
              <a:endParaRPr lang="en-GB" sz="1200" b="1" dirty="0">
                <a:solidFill>
                  <a:schemeClr val="bg2"/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5728447" y="162450"/>
              <a:ext cx="3050242" cy="25542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/>
              <a:r>
                <a:rPr lang="en-GB" sz="1200" b="1" dirty="0">
                  <a:solidFill>
                    <a:schemeClr val="bg2"/>
                  </a:solidFill>
                </a:rPr>
                <a:t>NAP6: Perioperative Anaphylaxis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605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50ABBF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7B5"/>
        </a:buClr>
        <a:buFont typeface="Arial"/>
        <a:buChar char="•"/>
        <a:defRPr sz="3200" kern="1200">
          <a:solidFill>
            <a:srgbClr val="3F2A56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F2A56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7B5"/>
        </a:buClr>
        <a:buFont typeface="Arial"/>
        <a:buChar char="•"/>
        <a:defRPr sz="2400" kern="1200">
          <a:solidFill>
            <a:srgbClr val="3F2A56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F2A56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F2A56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516" y="2702710"/>
            <a:ext cx="7772400" cy="2578289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Chlorhexidine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200" dirty="0" err="1">
                <a:solidFill>
                  <a:schemeClr val="bg1"/>
                </a:solidFill>
              </a:rPr>
              <a:t>Tomaz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Garcez</a:t>
            </a:r>
            <a:r>
              <a:rPr lang="en-US" sz="2200" dirty="0">
                <a:solidFill>
                  <a:schemeClr val="bg1"/>
                </a:solidFill>
              </a:rPr>
              <a:t/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Consultant Immunology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68" y="490415"/>
            <a:ext cx="2301424" cy="1092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55" y="563171"/>
            <a:ext cx="3392552" cy="90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71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EEBB0-DE12-7C4B-9BED-04E8264C6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CCACA-8F6B-104D-A65F-4579967CD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National:</a:t>
            </a:r>
          </a:p>
          <a:p>
            <a:pPr lvl="1"/>
            <a:r>
              <a:rPr lang="en-GB" dirty="0"/>
              <a:t>Prominent labelling (MHRA &amp; manufacturers)</a:t>
            </a:r>
          </a:p>
          <a:p>
            <a:r>
              <a:rPr lang="en-GB" b="1" dirty="0"/>
              <a:t>Institutional:</a:t>
            </a:r>
          </a:p>
          <a:p>
            <a:pPr lvl="1"/>
            <a:r>
              <a:rPr lang="en-GB" dirty="0"/>
              <a:t>Alternatives should be available</a:t>
            </a:r>
          </a:p>
          <a:p>
            <a:pPr lvl="1"/>
            <a:r>
              <a:rPr lang="en-GB" dirty="0"/>
              <a:t>All cases should be tested for chlorhexidine with at least 2 modalities of test; and all potential culprits should be tested</a:t>
            </a:r>
          </a:p>
          <a:p>
            <a:r>
              <a:rPr lang="en-GB" b="1" dirty="0"/>
              <a:t>Individual:</a:t>
            </a:r>
          </a:p>
          <a:p>
            <a:pPr lvl="1"/>
            <a:r>
              <a:rPr lang="en-GB" dirty="0"/>
              <a:t>Improved awareness of chlorhexidine and allergy history taking</a:t>
            </a:r>
          </a:p>
          <a:p>
            <a:pPr lvl="1"/>
            <a:r>
              <a:rPr lang="en-GB" dirty="0"/>
              <a:t>Chlorhexidine coated CVCs should be removed when anaphylaxis occurs following insertion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510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37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74525" y="3029499"/>
            <a:ext cx="8669197" cy="8572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rgbClr val="00A7B5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lang="en-US" sz="5000" dirty="0" smtClean="0">
                <a:solidFill>
                  <a:schemeClr val="bg1"/>
                </a:solidFill>
              </a:rPr>
              <a:t>Thank you</a:t>
            </a:r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already know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Chlorhexidine is widely used in healthcare and the community (see appendix in report)</a:t>
            </a:r>
          </a:p>
          <a:p>
            <a:r>
              <a:rPr lang="en-US" dirty="0"/>
              <a:t>A “hidden allergen” responsible for a significant number of cases of perioperative anaphylaxis</a:t>
            </a:r>
          </a:p>
          <a:p>
            <a:r>
              <a:rPr lang="en-US" dirty="0"/>
              <a:t>Geographical variation</a:t>
            </a:r>
          </a:p>
          <a:p>
            <a:pPr lvl="1"/>
            <a:r>
              <a:rPr lang="en-US" dirty="0"/>
              <a:t>Under-recognition</a:t>
            </a:r>
          </a:p>
          <a:p>
            <a:pPr lvl="1"/>
            <a:r>
              <a:rPr lang="en-US" dirty="0"/>
              <a:t>Differential practice / use of decontamination / testing for allergy</a:t>
            </a:r>
          </a:p>
          <a:p>
            <a:r>
              <a:rPr lang="en-US" dirty="0"/>
              <a:t>Highly effective antiseptic</a:t>
            </a:r>
          </a:p>
        </p:txBody>
      </p:sp>
    </p:spTree>
    <p:extLst>
      <p:ext uri="{BB962C8B-B14F-4D97-AF65-F5344CB8AC3E}">
        <p14:creationId xmlns:p14="http://schemas.microsoft.com/office/powerpoint/2010/main" val="1831479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7C67C-27A0-E044-923E-40721F36D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already know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21A8B-2195-7943-8187-9FD361334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Uses include:</a:t>
            </a:r>
          </a:p>
          <a:p>
            <a:pPr lvl="1"/>
            <a:r>
              <a:rPr lang="en-GB" dirty="0"/>
              <a:t>Skin decontamination</a:t>
            </a:r>
          </a:p>
          <a:p>
            <a:pPr lvl="1"/>
            <a:r>
              <a:rPr lang="en-GB" dirty="0"/>
              <a:t>Lubricating gels</a:t>
            </a:r>
          </a:p>
          <a:p>
            <a:pPr lvl="1"/>
            <a:r>
              <a:rPr lang="en-GB" dirty="0"/>
              <a:t>Coated catheters (CVC)</a:t>
            </a:r>
          </a:p>
          <a:p>
            <a:pPr lvl="1"/>
            <a:r>
              <a:rPr lang="en-GB" dirty="0"/>
              <a:t>Dental</a:t>
            </a:r>
          </a:p>
          <a:p>
            <a:r>
              <a:rPr lang="en-GB" dirty="0"/>
              <a:t>Commonly there are features of a prior reaction in those subsequently confirmed with allergy</a:t>
            </a:r>
          </a:p>
          <a:p>
            <a:r>
              <a:rPr lang="en-GB" dirty="0"/>
              <a:t>Investigation for allergy not standardised (timing or tests)</a:t>
            </a:r>
          </a:p>
          <a:p>
            <a:r>
              <a:rPr lang="en-GB" dirty="0"/>
              <a:t>Positive tests to other potential culprits reported</a:t>
            </a:r>
          </a:p>
        </p:txBody>
      </p:sp>
    </p:spTree>
    <p:extLst>
      <p:ext uri="{BB962C8B-B14F-4D97-AF65-F5344CB8AC3E}">
        <p14:creationId xmlns:p14="http://schemas.microsoft.com/office/powerpoint/2010/main" val="4020391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Findings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of the “big four” – 18 cases (9%)</a:t>
            </a:r>
          </a:p>
          <a:p>
            <a:pPr lvl="1"/>
            <a:r>
              <a:rPr lang="en-GB" dirty="0"/>
              <a:t>16 males</a:t>
            </a:r>
          </a:p>
          <a:p>
            <a:pPr lvl="1"/>
            <a:r>
              <a:rPr lang="en-GB" dirty="0"/>
              <a:t>6 urology surgery; 3 cardiac; 3 orthopaedics</a:t>
            </a:r>
          </a:p>
          <a:p>
            <a:r>
              <a:rPr lang="en-GB" dirty="0"/>
              <a:t>0.78 events per 100,000 exposures (possible overestimate)</a:t>
            </a:r>
          </a:p>
          <a:p>
            <a:r>
              <a:rPr lang="en-GB" dirty="0"/>
              <a:t>1 fatal case</a:t>
            </a:r>
          </a:p>
          <a:p>
            <a:pPr lvl="1"/>
            <a:r>
              <a:rPr lang="en-GB" dirty="0"/>
              <a:t>Not investigated by specific </a:t>
            </a:r>
            <a:r>
              <a:rPr lang="en-GB" dirty="0" err="1"/>
              <a:t>IgE</a:t>
            </a:r>
            <a:r>
              <a:rPr lang="en-GB" dirty="0"/>
              <a:t> to chlorhexidine</a:t>
            </a:r>
          </a:p>
        </p:txBody>
      </p:sp>
    </p:spTree>
    <p:extLst>
      <p:ext uri="{BB962C8B-B14F-4D97-AF65-F5344CB8AC3E}">
        <p14:creationId xmlns:p14="http://schemas.microsoft.com/office/powerpoint/2010/main" val="3208971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CBBD7C7-3646-EC40-8BAB-A4F989D472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375394"/>
              </p:ext>
            </p:extLst>
          </p:nvPr>
        </p:nvGraphicFramePr>
        <p:xfrm>
          <a:off x="653143" y="1399992"/>
          <a:ext cx="10784115" cy="3108960"/>
        </p:xfrm>
        <a:graphic>
          <a:graphicData uri="http://schemas.openxmlformats.org/drawingml/2006/table">
            <a:tbl>
              <a:tblPr/>
              <a:tblGrid>
                <a:gridCol w="5094514">
                  <a:extLst>
                    <a:ext uri="{9D8B030D-6E8A-4147-A177-3AD203B41FA5}">
                      <a16:colId xmlns:a16="http://schemas.microsoft.com/office/drawing/2014/main" val="383718380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890539397"/>
                    </a:ext>
                  </a:extLst>
                </a:gridCol>
                <a:gridCol w="4064001">
                  <a:extLst>
                    <a:ext uri="{9D8B030D-6E8A-4147-A177-3AD203B41FA5}">
                      <a16:colId xmlns:a16="http://schemas.microsoft.com/office/drawing/2014/main" val="3358722477"/>
                    </a:ext>
                  </a:extLst>
                </a:gridCol>
              </a:tblGrid>
              <a:tr h="469732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Exposure routes</a:t>
                      </a:r>
                      <a:endParaRPr lang="en-GB" sz="2800" dirty="0">
                        <a:effectLst/>
                        <a:latin typeface="+mn-lt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875B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895B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895B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5B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Number </a:t>
                      </a:r>
                      <a:endParaRPr lang="en-GB" sz="2800" dirty="0">
                        <a:effectLst/>
                        <a:latin typeface="+mn-lt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895B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895B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5B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Time to onset &amp; grade</a:t>
                      </a:r>
                      <a:endParaRPr lang="en-GB" sz="2800" dirty="0">
                        <a:effectLst/>
                        <a:latin typeface="+mn-lt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895B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895B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5B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93968"/>
                  </a:ext>
                </a:extLst>
              </a:tr>
              <a:tr h="469732">
                <a:tc>
                  <a:txBody>
                    <a:bodyPr/>
                    <a:lstStyle/>
                    <a:p>
                      <a:r>
                        <a:rPr lang="en-GB" sz="2800" dirty="0">
                          <a:effectLst/>
                          <a:latin typeface="+mn-lt"/>
                        </a:rPr>
                        <a:t>Skin for cannula</a:t>
                      </a:r>
                    </a:p>
                  </a:txBody>
                  <a:tcPr anchor="ctr">
                    <a:lnL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895B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effectLst/>
                          <a:latin typeface="+mn-lt"/>
                        </a:rPr>
                        <a:t>10</a:t>
                      </a:r>
                      <a:endParaRPr lang="en-GB" sz="2800" dirty="0">
                        <a:effectLst/>
                        <a:latin typeface="+mn-lt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895B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effectLst/>
                        <a:latin typeface="+mn-lt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895B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217085"/>
                  </a:ext>
                </a:extLst>
              </a:tr>
              <a:tr h="469732">
                <a:tc>
                  <a:txBody>
                    <a:bodyPr/>
                    <a:lstStyle/>
                    <a:p>
                      <a:r>
                        <a:rPr lang="en-GB" sz="2800" b="0" dirty="0">
                          <a:effectLst/>
                          <a:latin typeface="+mn-lt"/>
                        </a:rPr>
                        <a:t>Skin for neuraxial blockade</a:t>
                      </a:r>
                      <a:endParaRPr lang="en-GB" sz="2800" dirty="0">
                        <a:effectLst/>
                        <a:latin typeface="+mn-lt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effectLst/>
                          <a:latin typeface="+mn-lt"/>
                        </a:rPr>
                        <a:t>7</a:t>
                      </a:r>
                      <a:endParaRPr lang="en-GB" sz="2800" dirty="0">
                        <a:effectLst/>
                        <a:latin typeface="+mn-lt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effectLst/>
                        <a:latin typeface="+mn-lt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835221"/>
                  </a:ext>
                </a:extLst>
              </a:tr>
              <a:tr h="469732">
                <a:tc>
                  <a:txBody>
                    <a:bodyPr/>
                    <a:lstStyle/>
                    <a:p>
                      <a:r>
                        <a:rPr lang="en-GB" sz="2800" b="0" dirty="0">
                          <a:effectLst/>
                          <a:latin typeface="+mn-lt"/>
                        </a:rPr>
                        <a:t>Skin for surgical site</a:t>
                      </a:r>
                      <a:endParaRPr lang="en-GB" sz="2800" dirty="0">
                        <a:effectLst/>
                        <a:latin typeface="+mn-lt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effectLst/>
                          <a:latin typeface="+mn-lt"/>
                        </a:rPr>
                        <a:t>4</a:t>
                      </a:r>
                      <a:endParaRPr lang="en-GB" sz="2800" dirty="0">
                        <a:effectLst/>
                        <a:latin typeface="+mn-lt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effectLst/>
                          <a:latin typeface="+mn-lt"/>
                        </a:rPr>
                        <a:t>≈ 1 hour; grade 3</a:t>
                      </a:r>
                    </a:p>
                  </a:txBody>
                  <a:tcPr anchor="ctr">
                    <a:lnL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968140"/>
                  </a:ext>
                </a:extLst>
              </a:tr>
              <a:tr h="469732">
                <a:tc>
                  <a:txBody>
                    <a:bodyPr/>
                    <a:lstStyle/>
                    <a:p>
                      <a:r>
                        <a:rPr lang="en-GB" sz="2800" b="0" dirty="0">
                          <a:effectLst/>
                          <a:latin typeface="+mn-lt"/>
                        </a:rPr>
                        <a:t>Coated CVC</a:t>
                      </a:r>
                      <a:endParaRPr lang="en-GB" sz="2800" dirty="0">
                        <a:effectLst/>
                        <a:latin typeface="+mn-lt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effectLst/>
                          <a:latin typeface="+mn-lt"/>
                        </a:rPr>
                        <a:t>6</a:t>
                      </a:r>
                      <a:endParaRPr lang="en-GB" sz="2800" dirty="0">
                        <a:effectLst/>
                        <a:latin typeface="+mn-lt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effectLst/>
                          <a:latin typeface="+mn-lt"/>
                        </a:rPr>
                        <a:t>&lt; 5 minutes; grade 4</a:t>
                      </a:r>
                    </a:p>
                  </a:txBody>
                  <a:tcPr anchor="ctr">
                    <a:lnL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994796"/>
                  </a:ext>
                </a:extLst>
              </a:tr>
              <a:tr h="469732">
                <a:tc>
                  <a:txBody>
                    <a:bodyPr/>
                    <a:lstStyle/>
                    <a:p>
                      <a:r>
                        <a:rPr lang="en-GB" sz="2800" b="0" dirty="0">
                          <a:effectLst/>
                          <a:latin typeface="+mn-lt"/>
                        </a:rPr>
                        <a:t>Urethral gel</a:t>
                      </a:r>
                      <a:endParaRPr lang="en-GB" sz="2800" dirty="0">
                        <a:effectLst/>
                        <a:latin typeface="+mn-lt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effectLst/>
                          <a:latin typeface="+mn-lt"/>
                        </a:rPr>
                        <a:t>11</a:t>
                      </a:r>
                      <a:endParaRPr lang="en-GB" sz="2800" dirty="0">
                        <a:effectLst/>
                        <a:latin typeface="+mn-lt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effectLst/>
                        <a:latin typeface="+mn-lt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672339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CAE639-DF6B-E845-870B-4F543BE18AE2}"/>
              </a:ext>
            </a:extLst>
          </p:cNvPr>
          <p:cNvSpPr txBox="1">
            <a:spLocks/>
          </p:cNvSpPr>
          <p:nvPr/>
        </p:nvSpPr>
        <p:spPr>
          <a:xfrm>
            <a:off x="464457" y="4726666"/>
            <a:ext cx="10972800" cy="1132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7B5"/>
              </a:buClr>
              <a:buFont typeface="Arial"/>
              <a:buChar char="•"/>
              <a:defRPr sz="28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7B5"/>
              </a:buClr>
              <a:buFont typeface="Arial"/>
              <a:buChar char="•"/>
              <a:defRPr sz="22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None where only reported exposure was skin preparation for cannulation</a:t>
            </a:r>
          </a:p>
        </p:txBody>
      </p:sp>
    </p:spTree>
    <p:extLst>
      <p:ext uri="{BB962C8B-B14F-4D97-AF65-F5344CB8AC3E}">
        <p14:creationId xmlns:p14="http://schemas.microsoft.com/office/powerpoint/2010/main" val="1722020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1E80BC-2B1A-E84B-B46E-065146B97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67" y="1217821"/>
            <a:ext cx="6265316" cy="481044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F9FD341-FD41-F542-9D0E-986D737F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features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B131EC-857F-F940-839A-AD6995080159}"/>
              </a:ext>
            </a:extLst>
          </p:cNvPr>
          <p:cNvSpPr/>
          <p:nvPr/>
        </p:nvSpPr>
        <p:spPr>
          <a:xfrm>
            <a:off x="609600" y="3138311"/>
            <a:ext cx="6558843" cy="1738489"/>
          </a:xfrm>
          <a:prstGeom prst="ellipse">
            <a:avLst/>
          </a:prstGeom>
          <a:noFill/>
          <a:ln w="57150">
            <a:solidFill>
              <a:srgbClr val="997DA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924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DFFDA-1AFB-C146-B268-D30F18FD9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Findings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9B32F-A2FB-0144-8121-3569D09AB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Often not suspected (only in 28% of cases) by anaesthetist</a:t>
            </a:r>
          </a:p>
          <a:p>
            <a:r>
              <a:rPr lang="en-GB" dirty="0"/>
              <a:t>3 potentially avoidable cases</a:t>
            </a:r>
          </a:p>
          <a:p>
            <a:pPr lvl="1"/>
            <a:r>
              <a:rPr lang="en-GB" dirty="0"/>
              <a:t>1 reported prior chlorhexidine allergy</a:t>
            </a:r>
          </a:p>
          <a:p>
            <a:pPr lvl="1"/>
            <a:r>
              <a:rPr lang="en-GB" dirty="0"/>
              <a:t>1 reported prior perioperative allergy that was not investigated </a:t>
            </a:r>
          </a:p>
          <a:p>
            <a:pPr lvl="1"/>
            <a:r>
              <a:rPr lang="en-GB" dirty="0"/>
              <a:t>1 NAP6 confirmed chlorhexidine allergy case experienced subsequent anaphylaxis to chlorhexidine in 2</a:t>
            </a:r>
            <a:r>
              <a:rPr lang="en-GB" baseline="30000" dirty="0"/>
              <a:t>nd</a:t>
            </a:r>
            <a:r>
              <a:rPr lang="en-GB" dirty="0"/>
              <a:t> procedure</a:t>
            </a:r>
          </a:p>
          <a:p>
            <a:r>
              <a:rPr lang="en-GB" dirty="0"/>
              <a:t>Chlorhexidine coated central lines not always removed (2 of 6 CVC related cases)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889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EC6A2-A122-4F4E-AA77-0741CC7A2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Findings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8D269-1ECD-AF4B-9DBF-8D1316391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16 patients had dynamic / raised </a:t>
            </a:r>
            <a:r>
              <a:rPr lang="en-GB" dirty="0" err="1"/>
              <a:t>tryptase</a:t>
            </a:r>
            <a:endParaRPr lang="en-GB" dirty="0"/>
          </a:p>
          <a:p>
            <a:r>
              <a:rPr lang="en-GB" dirty="0"/>
              <a:t>Testing for chlorhexidine was frequently omitted in allergy clinics</a:t>
            </a:r>
          </a:p>
          <a:p>
            <a:r>
              <a:rPr lang="en-GB" dirty="0"/>
              <a:t>Testing does not always follow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503376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CAE639-DF6B-E845-870B-4F543BE18AE2}"/>
              </a:ext>
            </a:extLst>
          </p:cNvPr>
          <p:cNvSpPr txBox="1">
            <a:spLocks/>
          </p:cNvSpPr>
          <p:nvPr/>
        </p:nvSpPr>
        <p:spPr>
          <a:xfrm>
            <a:off x="464457" y="4760533"/>
            <a:ext cx="10972800" cy="1132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7B5"/>
              </a:buClr>
              <a:buFont typeface="Arial"/>
              <a:buChar char="•"/>
              <a:defRPr sz="28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7B5"/>
              </a:buClr>
              <a:buFont typeface="Arial"/>
              <a:buChar char="•"/>
              <a:defRPr sz="22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Only 7 cases had more than one test as is recommended</a:t>
            </a:r>
          </a:p>
          <a:p>
            <a:r>
              <a:rPr lang="en-GB" dirty="0"/>
              <a:t>In 3 cases more than one trigger identified on testing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3C78B8A-0F88-C743-8F84-6C810EADC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614513"/>
              </p:ext>
            </p:extLst>
          </p:nvPr>
        </p:nvGraphicFramePr>
        <p:xfrm>
          <a:off x="609600" y="761365"/>
          <a:ext cx="10972800" cy="4053840"/>
        </p:xfrm>
        <a:graphic>
          <a:graphicData uri="http://schemas.openxmlformats.org/drawingml/2006/table">
            <a:tbl>
              <a:tblPr/>
              <a:tblGrid>
                <a:gridCol w="5475111">
                  <a:extLst>
                    <a:ext uri="{9D8B030D-6E8A-4147-A177-3AD203B41FA5}">
                      <a16:colId xmlns:a16="http://schemas.microsoft.com/office/drawing/2014/main" val="3810043979"/>
                    </a:ext>
                  </a:extLst>
                </a:gridCol>
                <a:gridCol w="1840089">
                  <a:extLst>
                    <a:ext uri="{9D8B030D-6E8A-4147-A177-3AD203B41FA5}">
                      <a16:colId xmlns:a16="http://schemas.microsoft.com/office/drawing/2014/main" val="385925525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810409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Test modalities </a:t>
                      </a:r>
                      <a:endParaRPr lang="en-GB" sz="2800" dirty="0">
                        <a:effectLst/>
                        <a:latin typeface="+mn-lt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875B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895B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895B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5B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Number </a:t>
                      </a:r>
                      <a:endParaRPr lang="en-GB" sz="2800">
                        <a:effectLst/>
                        <a:latin typeface="+mn-lt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895B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895B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5B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Positive* </a:t>
                      </a:r>
                      <a:endParaRPr lang="en-GB" sz="2800">
                        <a:effectLst/>
                        <a:latin typeface="+mn-lt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875B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895B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895B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5B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834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800" b="0">
                          <a:effectLst/>
                          <a:latin typeface="+mn-lt"/>
                        </a:rPr>
                        <a:t>Skin prick testing only </a:t>
                      </a:r>
                      <a:endParaRPr lang="en-GB" sz="2800">
                        <a:effectLst/>
                        <a:latin typeface="+mn-lt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895B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>
                          <a:effectLst/>
                          <a:latin typeface="+mn-lt"/>
                        </a:rPr>
                        <a:t>7 </a:t>
                      </a:r>
                      <a:endParaRPr lang="en-GB" sz="2800">
                        <a:effectLst/>
                        <a:latin typeface="+mn-lt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895B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>
                          <a:effectLst/>
                          <a:latin typeface="+mn-lt"/>
                        </a:rPr>
                        <a:t>6 </a:t>
                      </a:r>
                      <a:endParaRPr lang="en-GB" sz="2800">
                        <a:effectLst/>
                        <a:latin typeface="+mn-lt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895B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0653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800" b="0">
                          <a:effectLst/>
                          <a:latin typeface="+mn-lt"/>
                        </a:rPr>
                        <a:t>Skin prick testing and IgE </a:t>
                      </a:r>
                      <a:endParaRPr lang="en-GB" sz="2800">
                        <a:effectLst/>
                        <a:latin typeface="+mn-lt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>
                          <a:effectLst/>
                          <a:latin typeface="+mn-lt"/>
                        </a:rPr>
                        <a:t>3 </a:t>
                      </a:r>
                      <a:endParaRPr lang="en-GB" sz="2800">
                        <a:effectLst/>
                        <a:latin typeface="+mn-lt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>
                          <a:effectLst/>
                          <a:latin typeface="+mn-lt"/>
                        </a:rPr>
                        <a:t>3 (both tests) </a:t>
                      </a:r>
                      <a:endParaRPr lang="en-GB" sz="2800">
                        <a:effectLst/>
                        <a:latin typeface="+mn-lt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021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800" b="0">
                          <a:effectLst/>
                          <a:latin typeface="+mn-lt"/>
                        </a:rPr>
                        <a:t>Skin prick testing, intradermal testing and IgE </a:t>
                      </a:r>
                      <a:endParaRPr lang="en-GB" sz="2800">
                        <a:effectLst/>
                        <a:latin typeface="+mn-lt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>
                          <a:effectLst/>
                          <a:latin typeface="+mn-lt"/>
                        </a:rPr>
                        <a:t>3 </a:t>
                      </a:r>
                      <a:endParaRPr lang="en-GB" sz="2800">
                        <a:effectLst/>
                        <a:latin typeface="+mn-lt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>
                          <a:effectLst/>
                          <a:latin typeface="+mn-lt"/>
                        </a:rPr>
                        <a:t>2 (all tests) 1 (IDT &amp; IgE) </a:t>
                      </a:r>
                      <a:endParaRPr lang="en-GB" sz="2800">
                        <a:effectLst/>
                        <a:latin typeface="+mn-lt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8715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800" b="0">
                          <a:effectLst/>
                          <a:latin typeface="+mn-lt"/>
                        </a:rPr>
                        <a:t>IgE only </a:t>
                      </a:r>
                      <a:endParaRPr lang="en-GB" sz="2800">
                        <a:effectLst/>
                        <a:latin typeface="+mn-lt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>
                          <a:effectLst/>
                          <a:latin typeface="+mn-lt"/>
                        </a:rPr>
                        <a:t>2 </a:t>
                      </a:r>
                      <a:endParaRPr lang="en-GB" sz="2800">
                        <a:effectLst/>
                        <a:latin typeface="+mn-lt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>
                          <a:effectLst/>
                          <a:latin typeface="+mn-lt"/>
                        </a:rPr>
                        <a:t>2 </a:t>
                      </a:r>
                      <a:endParaRPr lang="en-GB" sz="2800">
                        <a:effectLst/>
                        <a:latin typeface="+mn-lt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569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800" b="0">
                          <a:effectLst/>
                          <a:latin typeface="+mn-lt"/>
                        </a:rPr>
                        <a:t>Intradermal testing only </a:t>
                      </a:r>
                      <a:endParaRPr lang="en-GB" sz="2800">
                        <a:effectLst/>
                        <a:latin typeface="+mn-lt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>
                          <a:effectLst/>
                          <a:latin typeface="+mn-lt"/>
                        </a:rPr>
                        <a:t>1 </a:t>
                      </a:r>
                      <a:endParaRPr lang="en-GB" sz="2800">
                        <a:effectLst/>
                        <a:latin typeface="+mn-lt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>
                          <a:effectLst/>
                          <a:latin typeface="+mn-lt"/>
                        </a:rPr>
                        <a:t>1 </a:t>
                      </a:r>
                      <a:endParaRPr lang="en-GB" sz="2800">
                        <a:effectLst/>
                        <a:latin typeface="+mn-lt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664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800" b="0">
                          <a:effectLst/>
                          <a:latin typeface="+mn-lt"/>
                        </a:rPr>
                        <a:t>Intradermal testing and IgE </a:t>
                      </a:r>
                      <a:endParaRPr lang="en-GB" sz="2800">
                        <a:effectLst/>
                        <a:latin typeface="+mn-lt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>
                          <a:effectLst/>
                          <a:latin typeface="+mn-lt"/>
                        </a:rPr>
                        <a:t>1 </a:t>
                      </a:r>
                      <a:endParaRPr lang="en-GB" sz="2800">
                        <a:effectLst/>
                        <a:latin typeface="+mn-lt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effectLst/>
                          <a:latin typeface="+mn-lt"/>
                        </a:rPr>
                        <a:t>1 (both tests) </a:t>
                      </a:r>
                      <a:endParaRPr lang="en-GB" sz="2800" dirty="0">
                        <a:effectLst/>
                        <a:latin typeface="+mn-lt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87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469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30820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heme2016">
  <a:themeElements>
    <a:clrScheme name="RCoA Branding 201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91F51"/>
      </a:accent1>
      <a:accent2>
        <a:srgbClr val="50ABBF"/>
      </a:accent2>
      <a:accent3>
        <a:srgbClr val="8A5D9A"/>
      </a:accent3>
      <a:accent4>
        <a:srgbClr val="83B9E2"/>
      </a:accent4>
      <a:accent5>
        <a:srgbClr val="CD6084"/>
      </a:accent5>
      <a:accent6>
        <a:srgbClr val="888A88"/>
      </a:accent6>
      <a:hlink>
        <a:srgbClr val="50ABBF"/>
      </a:hlink>
      <a:folHlink>
        <a:srgbClr val="8A5D9A"/>
      </a:folHlink>
    </a:clrScheme>
    <a:fontScheme name="RCoA Branding Font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441</Words>
  <Application>Microsoft Office PowerPoint</Application>
  <PresentationFormat>Widescreen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PowerpointTheme2016</vt:lpstr>
      <vt:lpstr>Chlorhexidine Tomaz Garcez Consultant Immunology</vt:lpstr>
      <vt:lpstr>What we already know (1)</vt:lpstr>
      <vt:lpstr>What we already know (2)</vt:lpstr>
      <vt:lpstr>Key Findings (1)</vt:lpstr>
      <vt:lpstr>PowerPoint Presentation</vt:lpstr>
      <vt:lpstr>Clinical features</vt:lpstr>
      <vt:lpstr>Key Findings (2)</vt:lpstr>
      <vt:lpstr>Key Findings (3)</vt:lpstr>
      <vt:lpstr>PowerPoint Presentation</vt:lpstr>
      <vt:lpstr>Key Recommendations</vt:lpstr>
      <vt:lpstr>PowerPoint Presentation</vt:lpstr>
    </vt:vector>
  </TitlesOfParts>
  <Company>RCoA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on two lines Name Title</dc:title>
  <dc:creator>Laura Farmer</dc:creator>
  <cp:lastModifiedBy>Laura Farmer</cp:lastModifiedBy>
  <cp:revision>29</cp:revision>
  <dcterms:created xsi:type="dcterms:W3CDTF">2018-04-06T08:51:48Z</dcterms:created>
  <dcterms:modified xsi:type="dcterms:W3CDTF">2018-05-09T08:30:46Z</dcterms:modified>
</cp:coreProperties>
</file>